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76" r:id="rId41"/>
  </p:sldIdLst>
  <p:sldSz cx="18288000" cy="10287000"/>
  <p:notesSz cx="6858000" cy="9144000"/>
  <p:embeddedFontLst>
    <p:embeddedFont>
      <p:font typeface="Open Sans" charset="1" panose="020B0606030504020204"/>
      <p:regular r:id="rId6"/>
    </p:embeddedFont>
    <p:embeddedFont>
      <p:font typeface="Open Sans Bold" charset="1" panose="020B0806030504020204"/>
      <p:regular r:id="rId7"/>
    </p:embeddedFont>
    <p:embeddedFont>
      <p:font typeface="Open Sans Italics" charset="1" panose="020B0606030504020204"/>
      <p:regular r:id="rId8"/>
    </p:embeddedFont>
    <p:embeddedFont>
      <p:font typeface="Open Sans Bold Italics" charset="1" panose="020B080603050402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Forum" charset="1" panose="02000000000000000000"/>
      <p:regular r:id="rId16"/>
    </p:embeddedFont>
    <p:embeddedFont>
      <p:font typeface="Alegreya Sans Bold" charset="1" panose="00000800000000000000"/>
      <p:regular r:id="rId17"/>
    </p:embeddedFont>
    <p:embeddedFont>
      <p:font typeface="Alegreya Sans Bold Bold" charset="1" panose="00000900000000000000"/>
      <p:regular r:id="rId18"/>
    </p:embeddedFont>
    <p:embeddedFont>
      <p:font typeface="Alegreya Sans Bold Italics" charset="1" panose="00000800000000000000"/>
      <p:regular r:id="rId19"/>
    </p:embeddedFont>
    <p:embeddedFont>
      <p:font typeface="Alegreya Sans Bold Bold Italics" charset="1" panose="000009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36" Target="slides/slide16.xml" Type="http://schemas.openxmlformats.org/officeDocument/2006/relationships/slide"/><Relationship Id="rId37" Target="slides/slide17.xml" Type="http://schemas.openxmlformats.org/officeDocument/2006/relationships/slide"/><Relationship Id="rId38" Target="slides/slide18.xml" Type="http://schemas.openxmlformats.org/officeDocument/2006/relationships/slide"/><Relationship Id="rId39" Target="slides/slide19.xml" Type="http://schemas.openxmlformats.org/officeDocument/2006/relationships/slide"/><Relationship Id="rId4" Target="theme/theme1.xml" Type="http://schemas.openxmlformats.org/officeDocument/2006/relationships/theme"/><Relationship Id="rId40" Target="slides/slide20.xml" Type="http://schemas.openxmlformats.org/officeDocument/2006/relationships/slide"/><Relationship Id="rId41" Target="slides/slide2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A0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4144693" y="0"/>
            <a:ext cx="4143307" cy="10287000"/>
          </a:xfrm>
          <a:prstGeom prst="rect">
            <a:avLst/>
          </a:prstGeom>
          <a:solidFill>
            <a:srgbClr val="B27C6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0" y="2386425"/>
            <a:ext cx="8956828" cy="3079395"/>
            <a:chOff x="0" y="0"/>
            <a:chExt cx="11942437" cy="410586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649309" y="-57150"/>
              <a:ext cx="10293128" cy="542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34"/>
                </a:lnSpc>
              </a:pP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4027132"/>
              <a:ext cx="11942437" cy="78728"/>
            </a:xfrm>
            <a:prstGeom prst="rect">
              <a:avLst/>
            </a:prstGeom>
            <a:solidFill>
              <a:srgbClr val="B27C6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8656320"/>
            <a:ext cx="4900612" cy="601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20"/>
              </a:lnSpc>
              <a:spcBef>
                <a:spcPct val="0"/>
              </a:spcBef>
            </a:pPr>
            <a:r>
              <a:rPr lang="en-US" sz="4800" spc="-96" u="none">
                <a:solidFill>
                  <a:srgbClr val="474037"/>
                </a:solidFill>
                <a:latin typeface="Forum Bold"/>
              </a:rPr>
              <a:t>Never Bet Again, LLC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2"/>
          <a:srcRect l="32764" t="0" r="15819" b="0"/>
          <a:stretch>
            <a:fillRect/>
          </a:stretch>
        </p:blipFill>
        <p:spPr>
          <a:xfrm flipH="false" flipV="false" rot="0">
            <a:off x="10886334" y="1382377"/>
            <a:ext cx="6875778" cy="7522246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48827" y="3300371"/>
            <a:ext cx="10035014" cy="1384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00"/>
              </a:lnSpc>
            </a:pPr>
            <a:r>
              <a:rPr lang="en-US" sz="10000" spc="420">
                <a:solidFill>
                  <a:srgbClr val="000000"/>
                </a:solidFill>
                <a:latin typeface="Forum Bold"/>
              </a:rPr>
              <a:t>Be a Better Bettor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A0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552455"/>
            <a:ext cx="7597981" cy="705845"/>
          </a:xfrm>
          <a:prstGeom prst="rect">
            <a:avLst/>
          </a:prstGeom>
          <a:solidFill>
            <a:srgbClr val="B27C6E"/>
          </a:solid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5545" y="3308522"/>
            <a:ext cx="17856909" cy="325888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194354" y="914083"/>
            <a:ext cx="789929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z="10400" spc="-551" u="none">
                <a:solidFill>
                  <a:srgbClr val="000000"/>
                </a:solidFill>
                <a:latin typeface="Forum Bold"/>
              </a:rPr>
              <a:t>Data Acquisition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DBA0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552455"/>
            <a:ext cx="7597981" cy="705845"/>
          </a:xfrm>
          <a:prstGeom prst="rect">
            <a:avLst/>
          </a:prstGeom>
          <a:solidFill>
            <a:srgbClr val="B27C6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751552" y="1146304"/>
            <a:ext cx="17087096" cy="95154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74"/>
              </a:lnSpc>
            </a:pPr>
          </a:p>
          <a:p>
            <a:pPr marL="894201" indent="-447101" lvl="1">
              <a:lnSpc>
                <a:spcPts val="7474"/>
              </a:lnSpc>
              <a:buFont typeface="Arial"/>
              <a:buChar char="•"/>
            </a:pPr>
            <a:r>
              <a:rPr lang="en-US" sz="5416" spc="200">
                <a:solidFill>
                  <a:srgbClr val="474037"/>
                </a:solidFill>
                <a:latin typeface="Forum"/>
              </a:rPr>
              <a:t>Converted teams to numerical values</a:t>
            </a:r>
          </a:p>
          <a:p>
            <a:pPr marL="894201" indent="-447101" lvl="1">
              <a:lnSpc>
                <a:spcPts val="7474"/>
              </a:lnSpc>
              <a:buFont typeface="Arial"/>
              <a:buChar char="•"/>
            </a:pPr>
            <a:r>
              <a:rPr lang="en-US" sz="5416" spc="200">
                <a:solidFill>
                  <a:srgbClr val="474037"/>
                </a:solidFill>
                <a:latin typeface="Forum"/>
              </a:rPr>
              <a:t>Used plus/minus from entire game to set targets</a:t>
            </a:r>
          </a:p>
          <a:p>
            <a:pPr marL="894201" indent="-447101" lvl="1">
              <a:lnSpc>
                <a:spcPts val="7474"/>
              </a:lnSpc>
              <a:buFont typeface="Arial"/>
              <a:buChar char="•"/>
            </a:pPr>
            <a:r>
              <a:rPr lang="en-US" sz="5416" spc="200">
                <a:solidFill>
                  <a:srgbClr val="474037"/>
                </a:solidFill>
                <a:latin typeface="Forum"/>
              </a:rPr>
              <a:t>Target columns indicated whether or not a team won specific number of points</a:t>
            </a:r>
          </a:p>
          <a:p>
            <a:pPr marL="894201" indent="-447101" lvl="1">
              <a:lnSpc>
                <a:spcPts val="7474"/>
              </a:lnSpc>
              <a:buFont typeface="Arial"/>
              <a:buChar char="•"/>
            </a:pPr>
            <a:r>
              <a:rPr lang="en-US" sz="5416" spc="200">
                <a:solidFill>
                  <a:srgbClr val="474037"/>
                </a:solidFill>
                <a:latin typeface="Forum"/>
              </a:rPr>
              <a:t>Trained models on targets and tested them</a:t>
            </a:r>
          </a:p>
          <a:p>
            <a:pPr>
              <a:lnSpc>
                <a:spcPts val="7474"/>
              </a:lnSpc>
            </a:pPr>
          </a:p>
          <a:p>
            <a:pPr>
              <a:lnSpc>
                <a:spcPts val="7474"/>
              </a:lnSpc>
            </a:pPr>
          </a:p>
          <a:p>
            <a:pPr>
              <a:lnSpc>
                <a:spcPts val="7751"/>
              </a:lnSpc>
            </a:pPr>
          </a:p>
          <a:p>
            <a:pPr>
              <a:lnSpc>
                <a:spcPts val="7751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4479350" y="914083"/>
            <a:ext cx="9329301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z="10400" spc="-280" u="none">
                <a:solidFill>
                  <a:srgbClr val="000000"/>
                </a:solidFill>
                <a:latin typeface="Forum Bold"/>
              </a:rPr>
              <a:t>Data Manipulation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F6E2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97461" y="4848225"/>
            <a:ext cx="7893077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12000" spc="-936">
                <a:solidFill>
                  <a:srgbClr val="000000"/>
                </a:solidFill>
                <a:latin typeface="Forum Bold"/>
              </a:rPr>
              <a:t>Model Insights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F6E2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92043"/>
            <a:ext cx="4114800" cy="4114800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F7C6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292043"/>
            <a:ext cx="2057400" cy="205740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79276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3086100" y="3349443"/>
            <a:ext cx="2057400" cy="205740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79276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7086600" y="1292043"/>
            <a:ext cx="4114800" cy="4114800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F7C6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144500" y="1292043"/>
            <a:ext cx="4114800" cy="4114800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F7C61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4114800" y="5794817"/>
            <a:ext cx="4114800" cy="4114800"/>
            <a:chOff x="0" y="0"/>
            <a:chExt cx="1913890" cy="191389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F7C6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005194" y="5794817"/>
            <a:ext cx="4114800" cy="4114800"/>
            <a:chOff x="0" y="0"/>
            <a:chExt cx="1913890" cy="191389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DF7C6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9144000" y="3349443"/>
            <a:ext cx="2057400" cy="2057400"/>
            <a:chOff x="0" y="0"/>
            <a:chExt cx="1913890" cy="1913890"/>
          </a:xfrm>
        </p:grpSpPr>
        <p:sp>
          <p:nvSpPr>
            <p:cNvPr name="Freeform 17" id="1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79276"/>
            </a:solid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6172200" y="7852217"/>
            <a:ext cx="2057400" cy="2057400"/>
            <a:chOff x="0" y="0"/>
            <a:chExt cx="1913890" cy="191389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79276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4800" y="5794817"/>
            <a:ext cx="2057400" cy="2057400"/>
            <a:chOff x="0" y="0"/>
            <a:chExt cx="1913890" cy="191389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79276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5201900" y="3349443"/>
            <a:ext cx="2057400" cy="2057400"/>
            <a:chOff x="0" y="0"/>
            <a:chExt cx="1913890" cy="1913890"/>
          </a:xfrm>
        </p:grpSpPr>
        <p:sp>
          <p:nvSpPr>
            <p:cNvPr name="Freeform 23" id="23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79276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3144500" y="1292043"/>
            <a:ext cx="2057400" cy="2057400"/>
            <a:chOff x="0" y="0"/>
            <a:chExt cx="1913890" cy="1913890"/>
          </a:xfrm>
        </p:grpSpPr>
        <p:sp>
          <p:nvSpPr>
            <p:cNvPr name="Freeform 25" id="25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79276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7086600" y="1292043"/>
            <a:ext cx="2057400" cy="2057400"/>
            <a:chOff x="0" y="0"/>
            <a:chExt cx="1913890" cy="1913890"/>
          </a:xfrm>
        </p:grpSpPr>
        <p:sp>
          <p:nvSpPr>
            <p:cNvPr name="Freeform 27" id="27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79276"/>
            </a:solid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12062594" y="7852217"/>
            <a:ext cx="2057400" cy="2057400"/>
            <a:chOff x="0" y="0"/>
            <a:chExt cx="1913890" cy="1913890"/>
          </a:xfrm>
        </p:grpSpPr>
        <p:sp>
          <p:nvSpPr>
            <p:cNvPr name="Freeform 29" id="29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79276"/>
            </a:solid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10005194" y="5794817"/>
            <a:ext cx="2057400" cy="2057400"/>
            <a:chOff x="0" y="0"/>
            <a:chExt cx="1913890" cy="1913890"/>
          </a:xfrm>
        </p:grpSpPr>
        <p:sp>
          <p:nvSpPr>
            <p:cNvPr name="Freeform 31" id="31"/>
            <p:cNvSpPr/>
            <p:nvPr/>
          </p:nvSpPr>
          <p:spPr>
            <a:xfrm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79276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846646" y="57578"/>
            <a:ext cx="4478909" cy="97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80"/>
              </a:lnSpc>
              <a:spcBef>
                <a:spcPct val="0"/>
              </a:spcBef>
            </a:pPr>
            <a:r>
              <a:rPr lang="en-US" sz="5128">
                <a:solidFill>
                  <a:srgbClr val="000000"/>
                </a:solidFill>
                <a:latin typeface="Alegreya Sans Bold Bold"/>
              </a:rPr>
              <a:t>Money Line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904546" y="84357"/>
            <a:ext cx="4478909" cy="97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80"/>
              </a:lnSpc>
              <a:spcBef>
                <a:spcPct val="0"/>
              </a:spcBef>
            </a:pPr>
            <a:r>
              <a:rPr lang="en-US" sz="5128">
                <a:solidFill>
                  <a:srgbClr val="000000"/>
                </a:solidFill>
                <a:latin typeface="Alegreya Sans Bold Bold"/>
              </a:rPr>
              <a:t>3 Point Win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962446" y="84357"/>
            <a:ext cx="4478909" cy="97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80"/>
              </a:lnSpc>
              <a:spcBef>
                <a:spcPct val="0"/>
              </a:spcBef>
            </a:pPr>
            <a:r>
              <a:rPr lang="en-US" sz="5128">
                <a:solidFill>
                  <a:srgbClr val="000000"/>
                </a:solidFill>
                <a:latin typeface="Alegreya Sans Bold Bold"/>
              </a:rPr>
              <a:t>5 Point Win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-182054" y="6242706"/>
            <a:ext cx="4478909" cy="97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80"/>
              </a:lnSpc>
              <a:spcBef>
                <a:spcPct val="0"/>
              </a:spcBef>
            </a:pPr>
            <a:r>
              <a:rPr lang="en-US" sz="5128">
                <a:solidFill>
                  <a:srgbClr val="000000"/>
                </a:solidFill>
                <a:latin typeface="Alegreya Sans Bold Bold"/>
              </a:rPr>
              <a:t>7 Point Win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3991146" y="6258243"/>
            <a:ext cx="4478909" cy="971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80"/>
              </a:lnSpc>
              <a:spcBef>
                <a:spcPct val="0"/>
              </a:spcBef>
            </a:pPr>
            <a:r>
              <a:rPr lang="en-US" sz="5128">
                <a:solidFill>
                  <a:srgbClr val="000000"/>
                </a:solidFill>
                <a:latin typeface="Alegreya Sans Bold Bold"/>
              </a:rPr>
              <a:t>10 Point Win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77099" y="1683960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117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77099" y="3822394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48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764952" y="1683960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47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2834499" y="3822394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130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753593" y="6267768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247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2839693" y="1764994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188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834999" y="1683960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171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863199" y="6267768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214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892399" y="1764994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24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6834999" y="3822394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52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8892399" y="3822394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95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4950299" y="1764994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35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892899" y="3822394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54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950299" y="3822394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65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617899" y="6267768"/>
            <a:ext cx="1166001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14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5920599" y="8325168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39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3863199" y="8325168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75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810993" y="6267768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9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9753593" y="8337302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70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810993" y="8325168"/>
            <a:ext cx="2560602" cy="920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720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Alegreya Sans Bold Bold"/>
              </a:rPr>
              <a:t>16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-573358" y="4108903"/>
            <a:ext cx="225563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 Bold"/>
              </a:rPr>
              <a:t>FN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4430246" y="1970469"/>
            <a:ext cx="225563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 Bold"/>
              </a:rPr>
              <a:t>FP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4430246" y="4108903"/>
            <a:ext cx="225563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 Bold"/>
              </a:rPr>
              <a:t>TP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-573358" y="1970469"/>
            <a:ext cx="2255632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 Bold"/>
              </a:rPr>
              <a:t>TN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929584" y="8053388"/>
            <a:ext cx="225563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Bold"/>
              </a:rPr>
              <a:t>Rows = What actually happened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5102784" y="8053388"/>
            <a:ext cx="2255632" cy="1234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Bold"/>
              </a:rPr>
              <a:t>Cols = What model predicted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F6E2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5463469" y="5109290"/>
            <a:ext cx="7397746" cy="68420"/>
          </a:xfrm>
          <a:prstGeom prst="rect">
            <a:avLst/>
          </a:prstGeom>
          <a:solidFill>
            <a:srgbClr val="474037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1684564"/>
            <a:ext cx="7340109" cy="6917872"/>
            <a:chOff x="0" y="0"/>
            <a:chExt cx="9786813" cy="922382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76200"/>
              <a:ext cx="9129751" cy="3256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74"/>
                </a:lnSpc>
                <a:spcBef>
                  <a:spcPct val="0"/>
                </a:spcBef>
              </a:pPr>
              <a:r>
                <a:rPr lang="en-US" sz="8613" spc="430" u="none">
                  <a:solidFill>
                    <a:srgbClr val="000000"/>
                  </a:solidFill>
                  <a:latin typeface="Forum Bold"/>
                </a:rPr>
                <a:t>Spread Accuracy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733550"/>
              <a:ext cx="7372880" cy="4490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Money Line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3 Point Spread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5 Point Spread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7 Point Spread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10 Point Spread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766754" y="4733550"/>
              <a:ext cx="2020058" cy="4490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>
                  <a:solidFill>
                    <a:srgbClr val="474037"/>
                  </a:solidFill>
                  <a:latin typeface="Forum Bold"/>
                </a:rPr>
                <a:t>71.2%72.9</a:t>
              </a:r>
              <a:r>
                <a:rPr lang="en-US" sz="4110" spc="205">
                  <a:solidFill>
                    <a:srgbClr val="474037"/>
                  </a:solidFill>
                  <a:latin typeface="Forum Bold"/>
                </a:rPr>
                <a:t>%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73.0%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75.4%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81.3%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46890" y="3645399"/>
              <a:ext cx="9739923" cy="28269"/>
            </a:xfrm>
            <a:prstGeom prst="rect">
              <a:avLst/>
            </a:prstGeom>
            <a:solidFill>
              <a:srgbClr val="000000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9764858" y="1684564"/>
            <a:ext cx="7340109" cy="6917872"/>
            <a:chOff x="0" y="0"/>
            <a:chExt cx="9786813" cy="922382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6200"/>
              <a:ext cx="9129751" cy="3256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474"/>
                </a:lnSpc>
                <a:spcBef>
                  <a:spcPct val="0"/>
                </a:spcBef>
              </a:pPr>
              <a:r>
                <a:rPr lang="en-US" sz="8613" spc="430" u="none">
                  <a:solidFill>
                    <a:srgbClr val="000000"/>
                  </a:solidFill>
                  <a:latin typeface="Forum Bold"/>
                </a:rPr>
                <a:t>Spread F1 Score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4733550"/>
              <a:ext cx="7372880" cy="4490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Money Line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3 Point Spread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5 Point Spread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7 Point Spread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10 Point Spread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7766754" y="4733550"/>
              <a:ext cx="2020058" cy="44902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>
                  <a:solidFill>
                    <a:srgbClr val="474037"/>
                  </a:solidFill>
                  <a:latin typeface="Forum Bold"/>
                </a:rPr>
                <a:t>71.2%58.0</a:t>
              </a:r>
              <a:r>
                <a:rPr lang="en-US" sz="4110" spc="205">
                  <a:solidFill>
                    <a:srgbClr val="474037"/>
                  </a:solidFill>
                  <a:latin typeface="Forum Bold"/>
                </a:rPr>
                <a:t>%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48.9%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44.8%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  <a:r>
                <a:rPr lang="en-US" sz="4110" spc="205" u="none">
                  <a:solidFill>
                    <a:srgbClr val="474037"/>
                  </a:solidFill>
                  <a:latin typeface="Forum Bold"/>
                </a:rPr>
                <a:t>40.7%</a:t>
              </a:r>
            </a:p>
            <a:p>
              <a:pPr algn="l" marL="0" indent="0" lvl="0">
                <a:lnSpc>
                  <a:spcPts val="4522"/>
                </a:lnSpc>
                <a:spcBef>
                  <a:spcPct val="0"/>
                </a:spcBef>
              </a:pP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46890" y="3645399"/>
              <a:ext cx="9739923" cy="28269"/>
            </a:xfrm>
            <a:prstGeom prst="rect">
              <a:avLst/>
            </a:pr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2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8200" y="2421680"/>
            <a:ext cx="9176332" cy="4862290"/>
            <a:chOff x="0" y="0"/>
            <a:chExt cx="12235109" cy="6483054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43" t="0" r="443" b="0"/>
            <a:stretch>
              <a:fillRect/>
            </a:stretch>
          </p:blipFill>
          <p:spPr>
            <a:xfrm flipH="false" flipV="false" rot="0">
              <a:off x="65190" y="0"/>
              <a:ext cx="12169919" cy="306972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529" b="0"/>
            <a:stretch>
              <a:fillRect/>
            </a:stretch>
          </p:blipFill>
          <p:spPr>
            <a:xfrm flipH="false" flipV="false" rot="0">
              <a:off x="0" y="3069720"/>
              <a:ext cx="12235109" cy="3413333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9201237" y="2430251"/>
            <a:ext cx="9086763" cy="4729954"/>
            <a:chOff x="0" y="0"/>
            <a:chExt cx="12115685" cy="630660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0" t="0" r="0" b="1772"/>
            <a:stretch>
              <a:fillRect/>
            </a:stretch>
          </p:blipFill>
          <p:spPr>
            <a:xfrm flipH="false" flipV="false" rot="0">
              <a:off x="0" y="0"/>
              <a:ext cx="12115685" cy="2960344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/>
            <a:srcRect l="0" t="213" r="0" b="2546"/>
            <a:stretch>
              <a:fillRect/>
            </a:stretch>
          </p:blipFill>
          <p:spPr>
            <a:xfrm flipH="false" flipV="false" rot="0">
              <a:off x="0" y="2948916"/>
              <a:ext cx="12115685" cy="3357689"/>
            </a:xfrm>
            <a:prstGeom prst="rect">
              <a:avLst/>
            </a:prstGeom>
          </p:spPr>
        </p:pic>
      </p:grpSp>
      <p:sp>
        <p:nvSpPr>
          <p:cNvPr name="AutoShape 8" id="8"/>
          <p:cNvSpPr/>
          <p:nvPr/>
        </p:nvSpPr>
        <p:spPr>
          <a:xfrm rot="-5400000">
            <a:off x="5814577" y="4807091"/>
            <a:ext cx="6535643" cy="91468"/>
          </a:xfrm>
          <a:prstGeom prst="rect">
            <a:avLst/>
          </a:prstGeom>
          <a:solidFill>
            <a:srgbClr val="474037"/>
          </a:solidFill>
        </p:spPr>
      </p:sp>
      <p:sp>
        <p:nvSpPr>
          <p:cNvPr name="TextBox 9" id="9"/>
          <p:cNvSpPr txBox="true"/>
          <p:nvPr/>
        </p:nvSpPr>
        <p:spPr>
          <a:xfrm rot="0">
            <a:off x="604229" y="391798"/>
            <a:ext cx="8101712" cy="136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Alegreya Sans Bold Bold"/>
              </a:rPr>
              <a:t>Money Line Features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06931" y="391798"/>
            <a:ext cx="8228477" cy="1369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 u="none">
                <a:solidFill>
                  <a:srgbClr val="000000"/>
                </a:solidFill>
                <a:latin typeface="Alegreya Sans Bold Bold"/>
              </a:rPr>
              <a:t>5 Point Win Features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42558" y="2345480"/>
            <a:ext cx="70723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 Extra Bold"/>
              </a:rPr>
              <a:t>+/-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96124" y="3218502"/>
            <a:ext cx="88835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Extra Bold"/>
              </a:rPr>
              <a:t>BLK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14301" y="3989474"/>
            <a:ext cx="990302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Extra Bold"/>
              </a:rPr>
              <a:t>3P%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434392" y="4746307"/>
            <a:ext cx="950119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Extra Bold"/>
              </a:rPr>
              <a:t>FT%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405649" y="5539609"/>
            <a:ext cx="80010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Extra Bold"/>
              </a:rPr>
              <a:t>STL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28507" y="6229031"/>
            <a:ext cx="53533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Extra Bold"/>
              </a:rPr>
              <a:t>PF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542415" y="2345480"/>
            <a:ext cx="707231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 Extra Bold"/>
              </a:rPr>
              <a:t>+/-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647413" y="3189927"/>
            <a:ext cx="53533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Extra Bold"/>
              </a:rPr>
              <a:t>PF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44796" y="3951374"/>
            <a:ext cx="800100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Extra Bold"/>
              </a:rPr>
              <a:t>STL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36834" y="6162356"/>
            <a:ext cx="1018431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Extra Bold"/>
              </a:rPr>
              <a:t>FG%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500669" y="5463409"/>
            <a:ext cx="888355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Extra Bold"/>
              </a:rPr>
              <a:t>BLK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449249" y="4717733"/>
            <a:ext cx="1026914" cy="61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Open Sans Extra Bold"/>
              </a:rPr>
              <a:t>FGM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221082" y="8454566"/>
            <a:ext cx="13631165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000000"/>
                </a:solidFill>
                <a:latin typeface="Alegreya Sans Bold Bold"/>
              </a:rPr>
              <a:t>Each model finds different features important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7BA4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59483" y="4838700"/>
            <a:ext cx="7769035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000"/>
              </a:lnSpc>
              <a:spcBef>
                <a:spcPct val="0"/>
              </a:spcBef>
            </a:pPr>
            <a:r>
              <a:rPr lang="en-US" sz="12000" spc="-936">
                <a:solidFill>
                  <a:srgbClr val="000000"/>
                </a:solidFill>
                <a:latin typeface="Forum Bold"/>
              </a:rPr>
              <a:t>Real-Time Test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4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511" t="0" r="1511" b="6360"/>
          <a:stretch>
            <a:fillRect/>
          </a:stretch>
        </p:blipFill>
        <p:spPr>
          <a:xfrm flipH="false" flipV="false" rot="0">
            <a:off x="9880834" y="6456395"/>
            <a:ext cx="7101995" cy="158581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15988" y="6456395"/>
            <a:ext cx="7101995" cy="15933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22882" y="657225"/>
            <a:ext cx="3288209" cy="183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latin typeface="Alegreya Sans Bold Bold"/>
              </a:rPr>
              <a:t>Knicks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471319" y="657225"/>
            <a:ext cx="3921026" cy="183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600" u="none">
                <a:solidFill>
                  <a:srgbClr val="000000"/>
                </a:solidFill>
                <a:latin typeface="Alegreya Sans Bold Bold"/>
              </a:rPr>
              <a:t>Rockets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606952" y="3310890"/>
            <a:ext cx="1649760" cy="183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600" u="none">
                <a:solidFill>
                  <a:srgbClr val="000000"/>
                </a:solidFill>
                <a:latin typeface="Alegreya Sans Bold Bold"/>
              </a:rPr>
              <a:t>63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42106" y="3310890"/>
            <a:ext cx="1649760" cy="1832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439"/>
              </a:lnSpc>
              <a:spcBef>
                <a:spcPct val="0"/>
              </a:spcBef>
            </a:pPr>
            <a:r>
              <a:rPr lang="en-US" sz="9600" u="none">
                <a:solidFill>
                  <a:srgbClr val="000000"/>
                </a:solidFill>
                <a:latin typeface="Alegreya Sans Bold Bold"/>
              </a:rPr>
              <a:t>73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35646" y="2270760"/>
            <a:ext cx="2062680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legreya Sans Bold Bold"/>
              </a:rPr>
              <a:t>(18-42)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00492" y="2270760"/>
            <a:ext cx="2062680" cy="1067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legreya Sans Bold Bold"/>
              </a:rPr>
              <a:t>(39-20)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BA4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48" r="0" b="1539"/>
          <a:stretch>
            <a:fillRect/>
          </a:stretch>
        </p:blipFill>
        <p:spPr>
          <a:xfrm flipH="false" flipV="false" rot="0">
            <a:off x="943949" y="3882342"/>
            <a:ext cx="16400101" cy="126115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6284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599180"/>
            <a:ext cx="16230600" cy="3234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480"/>
              </a:lnSpc>
              <a:spcBef>
                <a:spcPct val="0"/>
              </a:spcBef>
            </a:pPr>
            <a:r>
              <a:rPr lang="en-US" sz="12000" spc="504" u="none">
                <a:solidFill>
                  <a:srgbClr val="000000"/>
                </a:solidFill>
                <a:latin typeface="Forum Bold"/>
              </a:rPr>
              <a:t>Incorporating the REF Plan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2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734876"/>
            <a:ext cx="14348141" cy="5523424"/>
          </a:xfrm>
          <a:prstGeom prst="rect">
            <a:avLst/>
          </a:prstGeom>
          <a:solidFill>
            <a:srgbClr val="FFFBF5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5291830"/>
            <a:ext cx="9834604" cy="705845"/>
          </a:xfrm>
          <a:prstGeom prst="rect">
            <a:avLst/>
          </a:prstGeom>
          <a:solidFill>
            <a:srgbClr val="7E8BC2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5997675"/>
            <a:ext cx="9834604" cy="705845"/>
          </a:xfrm>
          <a:prstGeom prst="rect">
            <a:avLst/>
          </a:prstGeom>
          <a:solidFill>
            <a:srgbClr val="DBA090"/>
          </a:solidFill>
        </p:spPr>
      </p:sp>
      <p:sp>
        <p:nvSpPr>
          <p:cNvPr name="AutoShape 5" id="5"/>
          <p:cNvSpPr/>
          <p:nvPr/>
        </p:nvSpPr>
        <p:spPr>
          <a:xfrm rot="0">
            <a:off x="1028700" y="6703520"/>
            <a:ext cx="9834604" cy="705845"/>
          </a:xfrm>
          <a:prstGeom prst="rect">
            <a:avLst/>
          </a:prstGeom>
          <a:solidFill>
            <a:srgbClr val="F6E2CA"/>
          </a:solidFill>
        </p:spPr>
      </p:sp>
      <p:sp>
        <p:nvSpPr>
          <p:cNvPr name="AutoShape 6" id="6"/>
          <p:cNvSpPr/>
          <p:nvPr/>
        </p:nvSpPr>
        <p:spPr>
          <a:xfrm rot="0">
            <a:off x="1028700" y="7409365"/>
            <a:ext cx="9834604" cy="705845"/>
          </a:xfrm>
          <a:prstGeom prst="rect">
            <a:avLst/>
          </a:prstGeom>
          <a:solidFill>
            <a:srgbClr val="83BCEB"/>
          </a:solidFill>
        </p:spPr>
      </p:sp>
      <p:sp>
        <p:nvSpPr>
          <p:cNvPr name="AutoShape 7" id="7"/>
          <p:cNvSpPr/>
          <p:nvPr/>
        </p:nvSpPr>
        <p:spPr>
          <a:xfrm rot="0">
            <a:off x="1028700" y="8115210"/>
            <a:ext cx="9834604" cy="705845"/>
          </a:xfrm>
          <a:prstGeom prst="rect">
            <a:avLst/>
          </a:prstGeom>
          <a:solidFill>
            <a:srgbClr val="628474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89481" y="5307985"/>
            <a:ext cx="9713042" cy="343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51"/>
              </a:lnSpc>
              <a:spcBef>
                <a:spcPct val="0"/>
              </a:spcBef>
            </a:pPr>
            <a:r>
              <a:rPr lang="en-US" sz="3950" spc="146" u="none">
                <a:solidFill>
                  <a:srgbClr val="000000"/>
                </a:solidFill>
                <a:latin typeface="Forum"/>
              </a:rPr>
              <a:t>First Quarter:</a:t>
            </a:r>
            <a:r>
              <a:rPr lang="en-US" sz="3950" spc="146" u="none">
                <a:solidFill>
                  <a:srgbClr val="000000"/>
                </a:solidFill>
                <a:latin typeface="Forum"/>
              </a:rPr>
              <a:t> Approach</a:t>
            </a:r>
          </a:p>
          <a:p>
            <a:pPr algn="l" marL="0" indent="0" lvl="0">
              <a:lnSpc>
                <a:spcPts val="5451"/>
              </a:lnSpc>
              <a:spcBef>
                <a:spcPct val="0"/>
              </a:spcBef>
            </a:pPr>
            <a:r>
              <a:rPr lang="en-US" sz="3950" spc="146" u="none">
                <a:solidFill>
                  <a:srgbClr val="000000"/>
                </a:solidFill>
                <a:latin typeface="Forum"/>
              </a:rPr>
              <a:t>Second Quarter:</a:t>
            </a:r>
            <a:r>
              <a:rPr lang="en-US" sz="3950" spc="146" u="none">
                <a:solidFill>
                  <a:srgbClr val="000000"/>
                </a:solidFill>
                <a:latin typeface="Forum"/>
              </a:rPr>
              <a:t> Data Preparation</a:t>
            </a:r>
          </a:p>
          <a:p>
            <a:pPr algn="l" marL="0" indent="0" lvl="0">
              <a:lnSpc>
                <a:spcPts val="5451"/>
              </a:lnSpc>
              <a:spcBef>
                <a:spcPct val="0"/>
              </a:spcBef>
            </a:pPr>
            <a:r>
              <a:rPr lang="en-US" sz="3950" spc="146" u="none">
                <a:solidFill>
                  <a:srgbClr val="000000"/>
                </a:solidFill>
                <a:latin typeface="Forum"/>
              </a:rPr>
              <a:t>Third Quarter: Model </a:t>
            </a:r>
            <a:r>
              <a:rPr lang="en-US" sz="3950" spc="146" u="none">
                <a:solidFill>
                  <a:srgbClr val="000000"/>
                </a:solidFill>
                <a:latin typeface="Forum"/>
              </a:rPr>
              <a:t>Insights </a:t>
            </a:r>
          </a:p>
          <a:p>
            <a:pPr algn="l" marL="0" indent="0" lvl="0">
              <a:lnSpc>
                <a:spcPts val="5451"/>
              </a:lnSpc>
              <a:spcBef>
                <a:spcPct val="0"/>
              </a:spcBef>
            </a:pPr>
            <a:r>
              <a:rPr lang="en-US" sz="3950" spc="146" u="none">
                <a:solidFill>
                  <a:srgbClr val="000000"/>
                </a:solidFill>
                <a:latin typeface="Forum"/>
              </a:rPr>
              <a:t>Fourth Quarter: Real-Time Test</a:t>
            </a:r>
          </a:p>
          <a:p>
            <a:pPr algn="l" marL="0" indent="0" lvl="0">
              <a:lnSpc>
                <a:spcPts val="5451"/>
              </a:lnSpc>
              <a:spcBef>
                <a:spcPct val="0"/>
              </a:spcBef>
            </a:pPr>
            <a:r>
              <a:rPr lang="en-US" sz="3950" spc="146" u="none">
                <a:solidFill>
                  <a:srgbClr val="000000"/>
                </a:solidFill>
                <a:latin typeface="Forum"/>
              </a:rPr>
              <a:t>Overtime:</a:t>
            </a:r>
            <a:r>
              <a:rPr lang="en-US" sz="3950" spc="146" u="none">
                <a:solidFill>
                  <a:srgbClr val="000000"/>
                </a:solidFill>
                <a:latin typeface="Forum"/>
              </a:rPr>
              <a:t> Game-Changing Ideas</a:t>
            </a:r>
          </a:p>
        </p:txBody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931717" y="1028700"/>
            <a:ext cx="5327583" cy="8229600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028700" y="1238250"/>
            <a:ext cx="9834604" cy="189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468"/>
              </a:lnSpc>
            </a:pPr>
            <a:r>
              <a:rPr lang="en-US" sz="13911" spc="584">
                <a:solidFill>
                  <a:srgbClr val="000000"/>
                </a:solidFill>
                <a:latin typeface="Forum Bold"/>
              </a:rPr>
              <a:t>Gameplan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801551"/>
            <a:ext cx="9834604" cy="1155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926"/>
              </a:lnSpc>
            </a:pPr>
            <a:r>
              <a:rPr lang="en-US" sz="8115" spc="405">
                <a:solidFill>
                  <a:srgbClr val="474037"/>
                </a:solidFill>
                <a:latin typeface="Forum Bold"/>
              </a:rPr>
              <a:t>Keys to the Game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2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4000500" y="5109290"/>
            <a:ext cx="10287000" cy="68420"/>
          </a:xfrm>
          <a:prstGeom prst="rect">
            <a:avLst/>
          </a:prstGeom>
          <a:solidFill>
            <a:srgbClr val="B27C6E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8894462" y="1621305"/>
            <a:ext cx="499075" cy="49907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A09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8894462" y="4554857"/>
            <a:ext cx="499075" cy="499075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A09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8894462" y="7488409"/>
            <a:ext cx="499075" cy="499075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DBA090"/>
            </a:solidFill>
          </p:spPr>
        </p: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2"/>
          <a:srcRect l="22357" t="0" r="21011" b="0"/>
          <a:stretch>
            <a:fillRect/>
          </a:stretch>
        </p:blipFill>
        <p:spPr>
          <a:xfrm flipH="false" flipV="false" rot="0">
            <a:off x="1500596" y="3156749"/>
            <a:ext cx="5562629" cy="5508947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1186129" y="1297964"/>
            <a:ext cx="6191564" cy="1740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739"/>
              </a:lnSpc>
            </a:pPr>
            <a:r>
              <a:rPr lang="en-US" sz="6480" spc="272">
                <a:solidFill>
                  <a:srgbClr val="000000"/>
                </a:solidFill>
                <a:latin typeface="Forum Bold"/>
              </a:rPr>
              <a:t>Game-Changing Employees  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000660" y="1202714"/>
            <a:ext cx="6218402" cy="1348248"/>
            <a:chOff x="0" y="0"/>
            <a:chExt cx="8291202" cy="1797665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133350"/>
              <a:ext cx="8291202" cy="126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28"/>
                </a:lnSpc>
                <a:spcBef>
                  <a:spcPct val="0"/>
                </a:spcBef>
              </a:pPr>
              <a:r>
                <a:rPr lang="en-US" sz="5600" spc="207" u="none">
                  <a:solidFill>
                    <a:srgbClr val="000000"/>
                  </a:solidFill>
                  <a:latin typeface="Arimo"/>
                </a:rPr>
                <a:t>RECENCY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168434"/>
              <a:ext cx="8291202" cy="6292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864"/>
                </a:lnSpc>
                <a:spcBef>
                  <a:spcPct val="0"/>
                </a:spcBef>
              </a:pPr>
              <a:r>
                <a:rPr lang="en-US" sz="2800" spc="103">
                  <a:solidFill>
                    <a:srgbClr val="474037"/>
                  </a:solidFill>
                  <a:latin typeface="Arimo"/>
                </a:rPr>
                <a:t>Weighting</a:t>
              </a:r>
              <a:r>
                <a:rPr lang="en-US" sz="2800" spc="103" u="none">
                  <a:solidFill>
                    <a:srgbClr val="474037"/>
                  </a:solidFill>
                  <a:latin typeface="Arimo"/>
                </a:rPr>
                <a:t> recent games higher 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000660" y="3644346"/>
            <a:ext cx="6218402" cy="2320098"/>
            <a:chOff x="0" y="0"/>
            <a:chExt cx="8291202" cy="3093463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133350"/>
              <a:ext cx="8291202" cy="126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728"/>
                </a:lnSpc>
                <a:spcBef>
                  <a:spcPct val="0"/>
                </a:spcBef>
              </a:pPr>
              <a:r>
                <a:rPr lang="en-US" sz="5600" spc="207" u="none">
                  <a:solidFill>
                    <a:srgbClr val="000000"/>
                  </a:solidFill>
                  <a:latin typeface="Arimo"/>
                </a:rPr>
                <a:t>EXPERIENCE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168434"/>
              <a:ext cx="8291202" cy="19250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64"/>
                </a:lnSpc>
                <a:spcBef>
                  <a:spcPct val="0"/>
                </a:spcBef>
              </a:pPr>
              <a:r>
                <a:rPr lang="en-US" sz="2800" spc="103" u="none">
                  <a:solidFill>
                    <a:srgbClr val="474037"/>
                  </a:solidFill>
                  <a:latin typeface="Arimo"/>
                </a:rPr>
                <a:t>Focused on hiring more experienced professionals to further ensure success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000660" y="7070398"/>
            <a:ext cx="6218402" cy="1834173"/>
            <a:chOff x="0" y="0"/>
            <a:chExt cx="8291202" cy="2445564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33350"/>
              <a:ext cx="8291202" cy="126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728"/>
                </a:lnSpc>
              </a:pPr>
              <a:r>
                <a:rPr lang="en-US" sz="5600" spc="207">
                  <a:solidFill>
                    <a:srgbClr val="000000"/>
                  </a:solidFill>
                  <a:latin typeface="Arimo"/>
                </a:rPr>
                <a:t>FEATURES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168434"/>
              <a:ext cx="8291202" cy="1277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64"/>
                </a:lnSpc>
                <a:spcBef>
                  <a:spcPct val="0"/>
                </a:spcBef>
              </a:pPr>
              <a:r>
                <a:rPr lang="en-US" sz="2800" spc="103" u="none">
                  <a:solidFill>
                    <a:srgbClr val="474037"/>
                  </a:solidFill>
                  <a:latin typeface="Arimo"/>
                </a:rPr>
                <a:t>Adding more features like opponents stats, spread lines, etc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2056558" y="9041130"/>
            <a:ext cx="445070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Open Sans Bold"/>
              </a:rPr>
              <a:t>Betting Legend: Tim Donaghy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2C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59333" y="2777096"/>
            <a:ext cx="6251307" cy="715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82"/>
              </a:lnSpc>
            </a:pPr>
            <a:r>
              <a:rPr lang="en-US" sz="5382">
                <a:solidFill>
                  <a:srgbClr val="000000"/>
                </a:solidFill>
                <a:latin typeface="Open Sans Extra Bold"/>
              </a:rPr>
              <a:t>Mayank Phanse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769846" y="4591050"/>
            <a:ext cx="7036308" cy="8229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-5400000">
            <a:off x="-3172206" y="-3086100"/>
            <a:ext cx="6954012" cy="8229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091363" y="5699073"/>
            <a:ext cx="4114800" cy="41148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9139238" y="4980622"/>
            <a:ext cx="9525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934920" y="4514850"/>
            <a:ext cx="240863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Open Sans Extra Bold"/>
              </a:rPr>
              <a:t>LinkedIn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780680" y="117158"/>
            <a:ext cx="7008614" cy="1642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9"/>
              </a:lnSpc>
              <a:spcBef>
                <a:spcPct val="0"/>
              </a:spcBef>
            </a:pPr>
            <a:r>
              <a:rPr lang="en-US" sz="9600">
                <a:solidFill>
                  <a:srgbClr val="000000"/>
                </a:solidFill>
                <a:latin typeface="Open Sans Extra Bold"/>
              </a:rPr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6284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62028" y="914083"/>
            <a:ext cx="8563944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z="10400" spc="-811">
                <a:solidFill>
                  <a:srgbClr val="000000"/>
                </a:solidFill>
                <a:latin typeface="Forum Bold"/>
              </a:rPr>
              <a:t>Problem Statement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30512" y="4927306"/>
            <a:ext cx="16426976" cy="5276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00"/>
              </a:lnSpc>
              <a:spcBef>
                <a:spcPct val="0"/>
              </a:spcBef>
            </a:pPr>
            <a:r>
              <a:rPr lang="en-US" sz="6000" spc="-468">
                <a:solidFill>
                  <a:srgbClr val="000000"/>
                </a:solidFill>
                <a:latin typeface="Forum Bold"/>
              </a:rPr>
              <a:t>Can I predict the outcome of an NBA game for betting purposes?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62847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44414" y="914083"/>
            <a:ext cx="579917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z="10400" spc="-811">
                <a:solidFill>
                  <a:srgbClr val="000000"/>
                </a:solidFill>
                <a:latin typeface="Forum Bold"/>
              </a:rPr>
              <a:t>Terminology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58885" y="1724342"/>
            <a:ext cx="15570230" cy="7815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10"/>
              </a:lnSpc>
            </a:pPr>
            <a:r>
              <a:rPr lang="en-US" sz="4935" spc="182">
                <a:solidFill>
                  <a:srgbClr val="000000"/>
                </a:solidFill>
                <a:latin typeface="Forum"/>
              </a:rPr>
              <a:t>Money Line: Will Team A beat Team B?</a:t>
            </a:r>
          </a:p>
          <a:p>
            <a:pPr>
              <a:lnSpc>
                <a:spcPts val="6810"/>
              </a:lnSpc>
            </a:pPr>
            <a:r>
              <a:rPr lang="en-US" sz="4935" spc="182">
                <a:solidFill>
                  <a:srgbClr val="000000"/>
                </a:solidFill>
                <a:latin typeface="Forum"/>
              </a:rPr>
              <a:t>Spread: Will Team A beat Team B by X number of points</a:t>
            </a:r>
          </a:p>
          <a:p>
            <a:pPr marL="814821" indent="-407410" lvl="1">
              <a:lnSpc>
                <a:spcPts val="6810"/>
              </a:lnSpc>
              <a:buFont typeface="Arial"/>
              <a:buChar char="•"/>
            </a:pPr>
            <a:r>
              <a:rPr lang="en-US" sz="4935" spc="182">
                <a:solidFill>
                  <a:srgbClr val="000000"/>
                </a:solidFill>
                <a:latin typeface="Forum"/>
              </a:rPr>
              <a:t>If yes, Team A "covered the spread"</a:t>
            </a:r>
          </a:p>
          <a:p>
            <a:pPr marL="814821" indent="-407410" lvl="1">
              <a:lnSpc>
                <a:spcPts val="6810"/>
              </a:lnSpc>
              <a:buFont typeface="Arial"/>
              <a:buChar char="•"/>
            </a:pPr>
            <a:r>
              <a:rPr lang="en-US" sz="4935" spc="182">
                <a:solidFill>
                  <a:srgbClr val="000000"/>
                </a:solidFill>
                <a:latin typeface="Forum"/>
              </a:rPr>
              <a:t>If no, Team B "covered the spread"</a:t>
            </a:r>
          </a:p>
          <a:p>
            <a:pPr>
              <a:lnSpc>
                <a:spcPts val="6810"/>
              </a:lnSpc>
            </a:pPr>
          </a:p>
          <a:p>
            <a:pPr>
              <a:lnSpc>
                <a:spcPts val="6810"/>
              </a:lnSpc>
            </a:pPr>
          </a:p>
          <a:p>
            <a:pPr>
              <a:lnSpc>
                <a:spcPts val="6810"/>
              </a:lnSpc>
            </a:pPr>
          </a:p>
          <a:p>
            <a:pPr>
              <a:lnSpc>
                <a:spcPts val="7063"/>
              </a:lnSpc>
            </a:pPr>
          </a:p>
          <a:p>
            <a:pPr>
              <a:lnSpc>
                <a:spcPts val="706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7E8B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67388" y="4798695"/>
            <a:ext cx="6153224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14400" spc="-1123" u="none">
                <a:solidFill>
                  <a:srgbClr val="000000"/>
                </a:solidFill>
                <a:latin typeface="Forum Bold"/>
              </a:rPr>
              <a:t>Approach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7E8B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22187" y="1357778"/>
            <a:ext cx="6243626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14400" spc="86">
                <a:solidFill>
                  <a:srgbClr val="000000"/>
                </a:solidFill>
                <a:latin typeface="Forum Bold"/>
              </a:rPr>
              <a:t>Strategy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5291579" y="4835284"/>
            <a:ext cx="1638379" cy="616432"/>
            <a:chOff x="0" y="0"/>
            <a:chExt cx="1140905" cy="429260"/>
          </a:xfrm>
        </p:grpSpPr>
        <p:sp>
          <p:nvSpPr>
            <p:cNvPr name="Freeform 4" id="4"/>
            <p:cNvSpPr/>
            <p:nvPr/>
          </p:nvSpPr>
          <p:spPr>
            <a:xfrm>
              <a:off x="0" y="-5080"/>
              <a:ext cx="1140905" cy="434340"/>
            </a:xfrm>
            <a:custGeom>
              <a:avLst/>
              <a:gdLst/>
              <a:ahLst/>
              <a:cxnLst/>
              <a:rect r="r" b="b" t="t" l="l"/>
              <a:pathLst>
                <a:path h="434340" w="1140905">
                  <a:moveTo>
                    <a:pt x="1123125" y="187960"/>
                  </a:moveTo>
                  <a:lnTo>
                    <a:pt x="861505" y="11430"/>
                  </a:lnTo>
                  <a:cubicBezTo>
                    <a:pt x="843725" y="0"/>
                    <a:pt x="820865" y="3810"/>
                    <a:pt x="808165" y="21590"/>
                  </a:cubicBezTo>
                  <a:cubicBezTo>
                    <a:pt x="796735" y="39370"/>
                    <a:pt x="800545" y="62230"/>
                    <a:pt x="818325" y="74930"/>
                  </a:cubicBezTo>
                  <a:lnTo>
                    <a:pt x="97707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977075" y="257810"/>
                  </a:lnTo>
                  <a:lnTo>
                    <a:pt x="818325" y="364490"/>
                  </a:lnTo>
                  <a:cubicBezTo>
                    <a:pt x="800545" y="375920"/>
                    <a:pt x="796735" y="400050"/>
                    <a:pt x="808165" y="417830"/>
                  </a:cubicBezTo>
                  <a:cubicBezTo>
                    <a:pt x="815785" y="429260"/>
                    <a:pt x="827215" y="434340"/>
                    <a:pt x="839915" y="434340"/>
                  </a:cubicBezTo>
                  <a:cubicBezTo>
                    <a:pt x="847535" y="434340"/>
                    <a:pt x="855155" y="431800"/>
                    <a:pt x="861505" y="427990"/>
                  </a:cubicBezTo>
                  <a:lnTo>
                    <a:pt x="1124395" y="251460"/>
                  </a:lnTo>
                  <a:cubicBezTo>
                    <a:pt x="1134555" y="243840"/>
                    <a:pt x="1140905" y="232410"/>
                    <a:pt x="1140905" y="219710"/>
                  </a:cubicBezTo>
                  <a:cubicBezTo>
                    <a:pt x="1140905" y="207010"/>
                    <a:pt x="1134555" y="195580"/>
                    <a:pt x="1123125" y="187960"/>
                  </a:cubicBezTo>
                  <a:close/>
                </a:path>
              </a:pathLst>
            </a:custGeom>
            <a:solidFill>
              <a:srgbClr val="474037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782150" y="3510601"/>
            <a:ext cx="3230573" cy="3265798"/>
            <a:chOff x="0" y="0"/>
            <a:chExt cx="4307430" cy="43543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33350"/>
              <a:ext cx="4307430" cy="126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28"/>
                </a:lnSpc>
                <a:spcBef>
                  <a:spcPct val="0"/>
                </a:spcBef>
              </a:pPr>
              <a:r>
                <a:rPr lang="en-US" sz="5600" spc="207" u="none">
                  <a:solidFill>
                    <a:srgbClr val="000000"/>
                  </a:solidFill>
                  <a:latin typeface="Arimo"/>
                </a:rPr>
                <a:t>STEP 1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375903"/>
              <a:ext cx="4307430" cy="2978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15"/>
                </a:lnSpc>
                <a:spcBef>
                  <a:spcPct val="0"/>
                </a:spcBef>
              </a:pPr>
              <a:r>
                <a:rPr lang="en-US" sz="3199" spc="118">
                  <a:solidFill>
                    <a:srgbClr val="000000"/>
                  </a:solidFill>
                  <a:latin typeface="Arimo"/>
                </a:rPr>
                <a:t>Use halftime data in order to predict spread of entire game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355523" y="3510601"/>
            <a:ext cx="3230573" cy="3265798"/>
            <a:chOff x="0" y="0"/>
            <a:chExt cx="4307430" cy="435439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133350"/>
              <a:ext cx="4307430" cy="126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28"/>
                </a:lnSpc>
                <a:spcBef>
                  <a:spcPct val="0"/>
                </a:spcBef>
              </a:pPr>
              <a:r>
                <a:rPr lang="en-US" sz="5600" spc="207" u="none">
                  <a:solidFill>
                    <a:srgbClr val="000000"/>
                  </a:solidFill>
                  <a:latin typeface="Arimo"/>
                </a:rPr>
                <a:t>STEP 2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375903"/>
              <a:ext cx="4307430" cy="2978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15"/>
                </a:lnSpc>
                <a:spcBef>
                  <a:spcPct val="0"/>
                </a:spcBef>
              </a:pPr>
              <a:r>
                <a:rPr lang="en-US" sz="3199" spc="118">
                  <a:solidFill>
                    <a:srgbClr val="000000"/>
                  </a:solidFill>
                  <a:latin typeface="Arimo"/>
                </a:rPr>
                <a:t>Collect and clean data available during halftime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88332" y="4835284"/>
            <a:ext cx="1638379" cy="616432"/>
            <a:chOff x="0" y="0"/>
            <a:chExt cx="1140905" cy="429260"/>
          </a:xfrm>
        </p:grpSpPr>
        <p:sp>
          <p:nvSpPr>
            <p:cNvPr name="Freeform 12" id="12"/>
            <p:cNvSpPr/>
            <p:nvPr/>
          </p:nvSpPr>
          <p:spPr>
            <a:xfrm>
              <a:off x="0" y="-5080"/>
              <a:ext cx="1140905" cy="434340"/>
            </a:xfrm>
            <a:custGeom>
              <a:avLst/>
              <a:gdLst/>
              <a:ahLst/>
              <a:cxnLst/>
              <a:rect r="r" b="b" t="t" l="l"/>
              <a:pathLst>
                <a:path h="434340" w="1140905">
                  <a:moveTo>
                    <a:pt x="1123125" y="187960"/>
                  </a:moveTo>
                  <a:lnTo>
                    <a:pt x="861505" y="11430"/>
                  </a:lnTo>
                  <a:cubicBezTo>
                    <a:pt x="843725" y="0"/>
                    <a:pt x="820865" y="3810"/>
                    <a:pt x="808165" y="21590"/>
                  </a:cubicBezTo>
                  <a:cubicBezTo>
                    <a:pt x="796735" y="39370"/>
                    <a:pt x="800545" y="62230"/>
                    <a:pt x="818325" y="74930"/>
                  </a:cubicBezTo>
                  <a:lnTo>
                    <a:pt x="977075" y="181610"/>
                  </a:lnTo>
                  <a:lnTo>
                    <a:pt x="0" y="181610"/>
                  </a:lnTo>
                  <a:lnTo>
                    <a:pt x="0" y="257810"/>
                  </a:lnTo>
                  <a:lnTo>
                    <a:pt x="977075" y="257810"/>
                  </a:lnTo>
                  <a:lnTo>
                    <a:pt x="818325" y="364490"/>
                  </a:lnTo>
                  <a:cubicBezTo>
                    <a:pt x="800545" y="375920"/>
                    <a:pt x="796735" y="400050"/>
                    <a:pt x="808165" y="417830"/>
                  </a:cubicBezTo>
                  <a:cubicBezTo>
                    <a:pt x="815785" y="429260"/>
                    <a:pt x="827215" y="434340"/>
                    <a:pt x="839915" y="434340"/>
                  </a:cubicBezTo>
                  <a:cubicBezTo>
                    <a:pt x="847535" y="434340"/>
                    <a:pt x="855155" y="431800"/>
                    <a:pt x="861505" y="427990"/>
                  </a:cubicBezTo>
                  <a:lnTo>
                    <a:pt x="1124395" y="251460"/>
                  </a:lnTo>
                  <a:cubicBezTo>
                    <a:pt x="1134555" y="243840"/>
                    <a:pt x="1140905" y="232410"/>
                    <a:pt x="1140905" y="219710"/>
                  </a:cubicBezTo>
                  <a:cubicBezTo>
                    <a:pt x="1140905" y="207010"/>
                    <a:pt x="1134555" y="195580"/>
                    <a:pt x="1123125" y="187960"/>
                  </a:cubicBezTo>
                  <a:close/>
                </a:path>
              </a:pathLst>
            </a:custGeom>
            <a:solidFill>
              <a:srgbClr val="474037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3467468" y="4071283"/>
            <a:ext cx="3230573" cy="2144433"/>
            <a:chOff x="0" y="0"/>
            <a:chExt cx="4307430" cy="2859245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133350"/>
              <a:ext cx="4307430" cy="12655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7728"/>
                </a:lnSpc>
                <a:spcBef>
                  <a:spcPct val="0"/>
                </a:spcBef>
              </a:pPr>
              <a:r>
                <a:rPr lang="en-US" sz="5600" spc="207" u="none">
                  <a:solidFill>
                    <a:srgbClr val="000000"/>
                  </a:solidFill>
                  <a:latin typeface="Arimo"/>
                </a:rPr>
                <a:t>STEP 3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375903"/>
              <a:ext cx="4307430" cy="1483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415"/>
                </a:lnSpc>
                <a:spcBef>
                  <a:spcPct val="0"/>
                </a:spcBef>
              </a:pPr>
              <a:r>
                <a:rPr lang="en-US" sz="3199" spc="118">
                  <a:solidFill>
                    <a:srgbClr val="000000"/>
                  </a:solidFill>
                  <a:latin typeface="Arimo"/>
                </a:rPr>
                <a:t>Train and test  models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7E8BC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4336" y="1373646"/>
            <a:ext cx="8839327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14400" spc="86" u="none">
                <a:solidFill>
                  <a:srgbClr val="000000"/>
                </a:solidFill>
                <a:latin typeface="Forum Bold"/>
              </a:rPr>
              <a:t>Advantages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25881" y="2529981"/>
            <a:ext cx="17036239" cy="7597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1540" indent="-445770" lvl="1">
              <a:lnSpc>
                <a:spcPts val="7451"/>
              </a:lnSpc>
              <a:buFont typeface="Arial"/>
              <a:buChar char="•"/>
            </a:pPr>
            <a:r>
              <a:rPr lang="en-US" sz="5400" spc="199">
                <a:solidFill>
                  <a:srgbClr val="000000"/>
                </a:solidFill>
                <a:latin typeface="Forum"/>
              </a:rPr>
              <a:t>Can use readily available data</a:t>
            </a:r>
          </a:p>
          <a:p>
            <a:pPr marL="891540" indent="-445770" lvl="1">
              <a:lnSpc>
                <a:spcPts val="7451"/>
              </a:lnSpc>
              <a:buFont typeface="Arial"/>
              <a:buChar char="•"/>
            </a:pPr>
            <a:r>
              <a:rPr lang="en-US" sz="5399" spc="199">
                <a:solidFill>
                  <a:srgbClr val="000000"/>
                </a:solidFill>
                <a:latin typeface="Forum"/>
              </a:rPr>
              <a:t>Less variance since half the game is played</a:t>
            </a:r>
          </a:p>
          <a:p>
            <a:pPr marL="891540" indent="-445770" lvl="1">
              <a:lnSpc>
                <a:spcPts val="7451"/>
              </a:lnSpc>
              <a:buFont typeface="Arial"/>
              <a:buChar char="•"/>
            </a:pPr>
            <a:r>
              <a:rPr lang="en-US" sz="5399" spc="199">
                <a:solidFill>
                  <a:srgbClr val="000000"/>
                </a:solidFill>
                <a:latin typeface="Forum Bold Italics"/>
              </a:rPr>
              <a:t>Takes into account how "hot" a team is playing</a:t>
            </a:r>
          </a:p>
          <a:p>
            <a:pPr marL="891540" indent="-445770" lvl="1">
              <a:lnSpc>
                <a:spcPts val="7451"/>
              </a:lnSpc>
              <a:buFont typeface="Arial"/>
              <a:buChar char="•"/>
            </a:pPr>
            <a:r>
              <a:rPr lang="en-US" sz="5399" spc="199">
                <a:solidFill>
                  <a:srgbClr val="000000"/>
                </a:solidFill>
                <a:latin typeface="Forum Bold Italics"/>
              </a:rPr>
              <a:t>Includes point differential</a:t>
            </a:r>
          </a:p>
          <a:p>
            <a:pPr>
              <a:lnSpc>
                <a:spcPts val="7452"/>
              </a:lnSpc>
            </a:pPr>
          </a:p>
          <a:p>
            <a:pPr>
              <a:lnSpc>
                <a:spcPts val="7452"/>
              </a:lnSpc>
            </a:pPr>
          </a:p>
          <a:p>
            <a:pPr>
              <a:lnSpc>
                <a:spcPts val="7728"/>
              </a:lnSpc>
            </a:pPr>
          </a:p>
          <a:p>
            <a:pPr>
              <a:lnSpc>
                <a:spcPts val="7728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DBA0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14146" y="4846320"/>
            <a:ext cx="10659707" cy="1251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200"/>
              </a:lnSpc>
              <a:spcBef>
                <a:spcPct val="0"/>
              </a:spcBef>
            </a:pPr>
            <a:r>
              <a:rPr lang="en-US" sz="14400" spc="-1123" u="none">
                <a:solidFill>
                  <a:srgbClr val="000000"/>
                </a:solidFill>
                <a:latin typeface="Forum Bold"/>
              </a:rPr>
              <a:t>Data Preparation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DBA09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552455"/>
            <a:ext cx="7597981" cy="705845"/>
          </a:xfrm>
          <a:prstGeom prst="rect">
            <a:avLst/>
          </a:prstGeom>
          <a:solidFill>
            <a:srgbClr val="B27C6E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625881" y="2040943"/>
            <a:ext cx="17036239" cy="5706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91540" indent="-445770" lvl="1">
              <a:lnSpc>
                <a:spcPts val="7451"/>
              </a:lnSpc>
              <a:buFont typeface="Arial"/>
              <a:buChar char="•"/>
            </a:pPr>
            <a:r>
              <a:rPr lang="en-US" sz="5400" spc="199">
                <a:solidFill>
                  <a:srgbClr val="474037"/>
                </a:solidFill>
                <a:latin typeface="Forum"/>
              </a:rPr>
              <a:t>Scraped data from official NBA website</a:t>
            </a:r>
          </a:p>
          <a:p>
            <a:pPr marL="891540" indent="-445770" lvl="1">
              <a:lnSpc>
                <a:spcPts val="7451"/>
              </a:lnSpc>
              <a:buFont typeface="Arial"/>
              <a:buChar char="•"/>
            </a:pPr>
            <a:r>
              <a:rPr lang="en-US" sz="5399" spc="199">
                <a:solidFill>
                  <a:srgbClr val="474037"/>
                </a:solidFill>
                <a:latin typeface="Forum"/>
              </a:rPr>
              <a:t>Collected stats from first half and entire game </a:t>
            </a:r>
          </a:p>
          <a:p>
            <a:pPr marL="891540" indent="-445770" lvl="1">
              <a:lnSpc>
                <a:spcPts val="7452"/>
              </a:lnSpc>
              <a:buFont typeface="Arial"/>
              <a:buChar char="•"/>
            </a:pPr>
            <a:r>
              <a:rPr lang="en-US" sz="5399" spc="199">
                <a:solidFill>
                  <a:srgbClr val="474037"/>
                </a:solidFill>
                <a:latin typeface="Forum"/>
              </a:rPr>
              <a:t>Saved information into csv file</a:t>
            </a:r>
          </a:p>
          <a:p>
            <a:pPr>
              <a:lnSpc>
                <a:spcPts val="7452"/>
              </a:lnSpc>
            </a:pPr>
          </a:p>
          <a:p>
            <a:pPr>
              <a:lnSpc>
                <a:spcPts val="7728"/>
              </a:lnSpc>
            </a:pPr>
          </a:p>
          <a:p>
            <a:pPr>
              <a:lnSpc>
                <a:spcPts val="7728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5194354" y="914083"/>
            <a:ext cx="7899292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200"/>
              </a:lnSpc>
              <a:spcBef>
                <a:spcPct val="0"/>
              </a:spcBef>
            </a:pPr>
            <a:r>
              <a:rPr lang="en-US" sz="10400" spc="-551" u="none">
                <a:solidFill>
                  <a:srgbClr val="000000"/>
                </a:solidFill>
                <a:latin typeface="Forum Bold"/>
              </a:rPr>
              <a:t>Data Acquisition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DAD1bhJrCnY</dc:identifier>
  <dcterms:modified xsi:type="dcterms:W3CDTF">2011-08-01T06:04:30Z</dcterms:modified>
  <cp:revision>1</cp:revision>
  <dc:title>Final Presentation</dc:title>
</cp:coreProperties>
</file>